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141-0D84-44AE-A272-6634B985E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FAA4E-ECC0-4DA6-82A6-2D4213524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553F-E25D-4A48-A16F-8DF177C7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AEAF-1224-427C-B64F-5C97ABEF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132E8-2103-4034-9A18-BEB78AEA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7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AF40-ACA3-45CE-B897-D310FCF0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1ABB5-59DE-42D8-8DE5-3402B9E00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AB122-2462-485C-8C96-1C57EF84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0CA1D-9705-4681-87BD-A13E7263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4FB91-4D7B-4181-AD04-1510F9A3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30C9F-EB50-4EE3-83B6-285ACD313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6EDB1-3FBC-4207-BE6B-64C625B13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2F957-3171-4585-B5FB-C5162F13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96211-479D-43DA-AC48-0B4388EF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F4026-36C2-459D-AE34-E4CB614C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1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54D5-C7B4-4B25-91E8-287632D2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493F-1D36-4ABE-AAA3-CE48D4F91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4A3FD-7CE9-4BB6-9F1D-C058BE53A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36CA7-066C-4B16-89A1-3298BE17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77413-6439-408E-9F37-94ED2F06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9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9025-944A-4266-832E-07AC4273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64A78-6A59-4C98-85CF-ED8C103B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03B04-F1DD-490E-9405-C75E6635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8832-5EAB-4D79-9823-1B79CAB9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6928B-0A30-4C3B-933E-10C13E1F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612F-E444-4199-B693-DFB9251B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E475-F809-4D5A-95B9-7A4491066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259A4-2606-44C9-BF1D-513A2A54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C8234-5CAC-4EF7-ADBF-DD55D2E1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C7FBD-A5D5-4FC2-93E0-1B203485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7D4A3-4B83-4E5E-A8CD-4C0E709C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4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38C8-E453-4DB6-8232-7F41E118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50A60-43C6-4677-BE93-3E17EEC0F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BACBD-C4FC-4E30-B97F-EEA89BFDA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C3BA8-1022-466C-BC51-DAF53E7A5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B0388-52DD-4681-96F5-706C08971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C41EB-7D96-4E40-AF36-0AF7104A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049D0C-1B91-4EFE-A6B7-B3CD2822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F776A-C844-4ADB-8DDF-66E53E19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5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7B05-890B-4294-8E91-11BFBC1E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02015-1CC0-42CA-8747-1657037B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F66E6-76A4-4432-8FE0-5BB336B0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255D3-7430-47F0-B36D-CA32BC0E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6AED2-6AEA-4DCC-AB4A-67626560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292B9-7362-4C06-900D-2E5CC99D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4DFDE-91B6-4B7B-950E-D5B729E3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3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C166-FD75-4F0A-84A5-99F31095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2933-2C48-45D6-9CF6-26CC5EF3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A874D-8748-495D-9FAB-4D134A406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7EA1-0789-4913-8131-4656E0D0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32E8E-5549-4256-9F2D-C9DA683C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AC484-CCA6-40DD-9C8D-9F2A4A8F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11C9-BBB4-4E90-9CB0-8DB2F2FB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CD314-58A7-46D2-8869-2A17D7261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FC0E5-4EA3-4918-9AB8-795B43286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6ACDE-E27F-452B-8672-5BB6819F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9D95D-3F96-4FD1-9D42-EC26BC2F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86DAB-99F5-4371-AE7B-CF6B034A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9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A244-46AE-4AA8-B303-0AD1D66D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3494D-0ED2-4D41-9DF9-8B25ABC4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E9100-62B5-4563-9C40-66E922CAF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E577-CFBC-472C-8E30-B75E69976119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24C6-0D1D-4553-B210-3C397B9F7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6BFAF-F8F7-4350-9F11-A2DFDBD51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170D-4654-47BE-B621-6D0DD657D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53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ivedevon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england-production-files.s3.eu-west-2.amazonaws.com/s3fs-public/teacher-guide.pdf" TargetMode="External"/><Relationship Id="rId2" Type="http://schemas.openxmlformats.org/officeDocument/2006/relationships/hyperlink" Target="https://www.sportengland.org/know-your-audience/data/active-lives?section=information_for_schoo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england-production-files.s3.eu-west-2.amazonaws.com/s3fs-public/2021-08/C1-ESPO-incentives-brochure-2021-22.pdf?VersionId=D_gH3WBkswQWuhprfoUwgOe7i7v_o_HS" TargetMode="External"/><Relationship Id="rId2" Type="http://schemas.openxmlformats.org/officeDocument/2006/relationships/hyperlink" Target="https://sportengland-production-files.s3.eu-west-2.amazonaws.com/s3fs-public/2021-01/Active%20Lives%20Children%20Survey%20Academic%20Year%2019-20%20Coronavirus%20report.pdf?VersionId=2yHCzeG_iDUxK.qegt1GQdOmLiQcgTh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errin.fox@activedevon.org" TargetMode="External"/><Relationship Id="rId2" Type="http://schemas.openxmlformats.org/officeDocument/2006/relationships/hyperlink" Target="mailto:schools@activedevon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portengland-production-files.s3.eu-west-2.amazonaws.com/s3fs-public/2021-08/B1-Y7-11-school-guide-2021-22_0.pdf?VersionId=VGM.P8F9axzb2XBvmuBRNIYxr61AZwoD" TargetMode="External"/><Relationship Id="rId4" Type="http://schemas.openxmlformats.org/officeDocument/2006/relationships/hyperlink" Target="https://sportengland-production-files.s3.eu-west-2.amazonaws.com/s3fs-public/2021-08/A1-Y1-6-school-guide-2021-22.pdf?VersionId=Ll35mhHSsHPfIis8_w47Fl2u7TDbFfc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CF0E-9372-4710-8D51-3F6D41C3B1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Lives Survey, Children and Young People </a:t>
            </a:r>
            <a:br>
              <a:rPr lang="en-US" dirty="0"/>
            </a:br>
            <a:r>
              <a:rPr lang="en-US" dirty="0"/>
              <a:t>ALSCYP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73C07-0677-4DEC-8868-C2296E87B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 step-by-step guide to taking part </a:t>
            </a:r>
          </a:p>
          <a:p>
            <a:r>
              <a:rPr lang="en-US" dirty="0"/>
              <a:t>from </a:t>
            </a:r>
          </a:p>
          <a:p>
            <a:endParaRPr lang="en-US" dirty="0"/>
          </a:p>
          <a:p>
            <a:r>
              <a:rPr lang="en-US" sz="7700" dirty="0"/>
              <a:t>Active Devon</a:t>
            </a:r>
          </a:p>
          <a:p>
            <a:r>
              <a:rPr lang="en-US" dirty="0">
                <a:hlinkClick r:id="rId2"/>
              </a:rPr>
              <a:t>www.activedevon.org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98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3BD5-1CF3-424C-89CB-54DD00FA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</a:t>
            </a:r>
            <a:br>
              <a:rPr lang="en-US" dirty="0"/>
            </a:b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hear from Active Devon that your setting has been selected to be part of the random sample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189C-A8BD-49AB-AD30-AC9A80FF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 overview of the survey and what kind of information you will receive when you complete in school:  </a:t>
            </a:r>
          </a:p>
          <a:p>
            <a:r>
              <a:rPr lang="en-GB" sz="2000" dirty="0">
                <a:hlinkClick r:id="rId2"/>
              </a:rPr>
              <a:t>https://www.sportengland.org/know-your-audience/data/active-lives?section=information_for_schools</a:t>
            </a:r>
            <a:endParaRPr lang="en-GB" sz="2000" dirty="0"/>
          </a:p>
          <a:p>
            <a:endParaRPr lang="en-GB" dirty="0"/>
          </a:p>
          <a:p>
            <a:r>
              <a:rPr lang="en-GB" sz="1800" dirty="0"/>
              <a:t>This lead teacher guide also contains all the resources you will need to carry out the survey in school settings:</a:t>
            </a:r>
          </a:p>
          <a:p>
            <a:r>
              <a:rPr lang="en-GB" sz="2000" dirty="0">
                <a:hlinkClick r:id="rId3"/>
              </a:rPr>
              <a:t>https://sportengland-production-files.s3.eu-west-2.amazonaws.com/s3fs-public/teacher-guide.pdf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587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244E-F95D-4D8C-8AEC-1E6EACD7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</a:t>
            </a:r>
            <a:br>
              <a:rPr lang="en-US" dirty="0"/>
            </a:b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feel you have a basic understanding of the work involved.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8766-2085-43AA-94E2-34B3B7A00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participation with the senior leadership team – </a:t>
            </a:r>
            <a:endParaRPr lang="en-GB" sz="1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b="0" i="0" dirty="0">
                <a:solidFill>
                  <a:srgbClr val="0073D6"/>
                </a:solidFill>
                <a:effectLst/>
              </a:rPr>
              <a:t>What are the benefits to schools?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Each school that takes part will receive a school report </a:t>
            </a:r>
            <a:r>
              <a:rPr lang="en-US" sz="1100" b="0" i="0" dirty="0" err="1">
                <a:solidFill>
                  <a:srgbClr val="5E5E5E"/>
                </a:solidFill>
                <a:effectLst/>
              </a:rPr>
              <a:t>summarising</a:t>
            </a:r>
            <a:r>
              <a:rPr lang="en-US" sz="1100" b="0" i="0" dirty="0">
                <a:solidFill>
                  <a:srgbClr val="5E5E5E"/>
                </a:solidFill>
                <a:effectLst/>
              </a:rPr>
              <a:t> their own results from the survey. This is subject to a certain threshold of valid responses being received.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The report covers measures of children's activity levels, physical literacy, swimming proficiency, wellbeing, self-efficacy and levels of social trust.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It gives schools evidence and insight into how they're performing in terms of engaging its pupils in sport and physical activity.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These reports aren't published, shared with anyone - bar the school itself - or used to compare schools. They're purely designed for the benefit of the individual school.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We also offer each participating school credits to the value of around £100, to spend on a range of sports, wellbeing and health eating equipment or materials, to thank them for their involvement in the study.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In schools where parents are asked to take part, we reward each parent response with an additional £10 worth of credits for the school to spend, so every response really does count.</a:t>
            </a:r>
          </a:p>
          <a:p>
            <a:pPr algn="l"/>
            <a:r>
              <a:rPr lang="en-US" sz="1100" b="0" i="0" dirty="0">
                <a:solidFill>
                  <a:srgbClr val="5E5E5E"/>
                </a:solidFill>
                <a:effectLst/>
              </a:rPr>
              <a:t>As part of the school report, if the teacher survey is also completed, the school is assessed as part of the DfE's Healthy Schools Rating Scheme (HSRS), for a rating and certificate that can be displayed.</a:t>
            </a:r>
          </a:p>
          <a:p>
            <a:r>
              <a:rPr lang="en-GB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sample report can be a valuable tool for this part of the process.  The ESPO incentive brochure is another useful document as the equipment you could receive is relevant and useful. 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accent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https://sportengland-production-files.s3.eu-west-2.amazonaws.com/s3fs-public/2021-01/Active%20Lives%20Children%20Survey%20Academic%20Year%2019-20%20Coronavirus%20report.pdf?VersionId=2yHCzeG_iDUxK.qegt1GQdOmLiQcgThJ</a:t>
            </a:r>
            <a:endParaRPr lang="en-GB" sz="1400" dirty="0">
              <a:solidFill>
                <a:schemeClr val="accent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accent2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https://sportengland-production-files.s3.eu-west-2.amazonaws.com/s3fs-public/2021-08/C1-ESPO-incentives-brochure-2021-22.pdf?VersionId=D_gH3WBkswQWuhprfoUwgOe7i7v_o_HS</a:t>
            </a:r>
            <a:endParaRPr lang="en-GB" sz="1400" dirty="0">
              <a:solidFill>
                <a:schemeClr val="accent2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0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6C89-6382-480F-AD02-4D14E138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8C462-CF8A-4B08-B4FD-FCDF60B72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when you intend to conduct the survey and decide whether to opt-in additional classes.   </a:t>
            </a:r>
          </a:p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Active Devon if you wish to opt in additional classes and we can request the URLs you will need. 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schools@activedevon.org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perrin.fox@activedevon.org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sz="1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en-GB" sz="1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Access the documents to support your participation: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Years 1 – 6 : </a:t>
            </a:r>
            <a:r>
              <a:rPr lang="en-GB" sz="1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https://sportengland-production-files.s3.eu-west-2.amazonaws.com/s3fs-public/2021-08/A1-Y1-6-school-guide-2021-22.pdf?VersionId=Ll35mhHSsHPfIis8_w47Fl2u7TDbFfcE</a:t>
            </a:r>
            <a:endParaRPr lang="en-GB" sz="1800" dirty="0">
              <a:solidFill>
                <a:schemeClr val="accent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Years 7 – 11: </a:t>
            </a:r>
            <a:r>
              <a:rPr lang="en-GB" sz="1800" dirty="0">
                <a:solidFill>
                  <a:schemeClr val="accent2"/>
                </a:solidFill>
                <a:latin typeface="Century Gothic" panose="020B0502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https://sportengland-production-files.s3.eu-west-2.amazonaws.com/s3fs-public/2021-08/B1-Y7-11-school-guide-2021-22_0.pdf?VersionId=VGM.P8F9axzb2XBvmuBRNIYxr61AZwoD</a:t>
            </a:r>
            <a:endParaRPr lang="en-GB" sz="1800" dirty="0">
              <a:solidFill>
                <a:schemeClr val="accent2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1800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879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9343-FCD3-465D-8061-39956A47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62A49-475A-4F0A-9C5B-3441EF5B9D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PRIMARY SETTINGS:</a:t>
            </a:r>
          </a:p>
          <a:p>
            <a:pPr marL="0" indent="0" algn="just">
              <a:buNone/>
            </a:pPr>
            <a:r>
              <a:rPr lang="en-US" dirty="0"/>
              <a:t>The Active Lives Survey can be a useful tool towards spending of the Primary PE and School Sport Premium by highlighting areas that are working well and those that might need additional support, funding and encouragement.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D274B-1159-4184-B525-81D31A2020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SECONDARY SETTINGS:</a:t>
            </a:r>
          </a:p>
          <a:p>
            <a:pPr marL="0" indent="0">
              <a:buNone/>
            </a:pPr>
            <a:r>
              <a:rPr lang="en-US" dirty="0"/>
              <a:t>Knowing which groups of young people are missing out on the benefits of an active life-style, through the survey results, it is possible to target appropriate interventions and apply for additional support and funding streams, (when available).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93929"/>
      </p:ext>
    </p:extLst>
  </p:cSld>
  <p:clrMapOvr>
    <a:masterClrMapping/>
  </p:clrMapOvr>
</p:sld>
</file>

<file path=ppt/theme/theme1.xml><?xml version="1.0" encoding="utf-8"?>
<a:theme xmlns:a="http://schemas.openxmlformats.org/drawingml/2006/main" name="AD theme">
  <a:themeElements>
    <a:clrScheme name="AD colour palette">
      <a:dk1>
        <a:sysClr val="windowText" lastClr="000000"/>
      </a:dk1>
      <a:lt1>
        <a:sysClr val="window" lastClr="FFFFFF"/>
      </a:lt1>
      <a:dk2>
        <a:srgbClr val="5DBAA7"/>
      </a:dk2>
      <a:lt2>
        <a:srgbClr val="F5F5F5"/>
      </a:lt2>
      <a:accent1>
        <a:srgbClr val="5DBAA7"/>
      </a:accent1>
      <a:accent2>
        <a:srgbClr val="405D74"/>
      </a:accent2>
      <a:accent3>
        <a:srgbClr val="F5F5F5"/>
      </a:accent3>
      <a:accent4>
        <a:srgbClr val="FD3628"/>
      </a:accent4>
      <a:accent5>
        <a:srgbClr val="FF9933"/>
      </a:accent5>
      <a:accent6>
        <a:srgbClr val="76AD7F"/>
      </a:accent6>
      <a:hlink>
        <a:srgbClr val="0563C1"/>
      </a:hlink>
      <a:folHlink>
        <a:srgbClr val="76AD7F"/>
      </a:folHlink>
    </a:clrScheme>
    <a:fontScheme name="AD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549B0D3DA834AB3DC2C16C41C195C" ma:contentTypeVersion="17" ma:contentTypeDescription="Create a new document." ma:contentTypeScope="" ma:versionID="9a7e73a9f851f51f45140bf0db3b3186">
  <xsd:schema xmlns:xsd="http://www.w3.org/2001/XMLSchema" xmlns:xs="http://www.w3.org/2001/XMLSchema" xmlns:p="http://schemas.microsoft.com/office/2006/metadata/properties" xmlns:ns2="a04940e1-2e5b-42ec-91b1-a882e7e422cb" xmlns:ns3="63389af4-12e4-49be-ba25-9ea2cc2f71b2" targetNamespace="http://schemas.microsoft.com/office/2006/metadata/properties" ma:root="true" ma:fieldsID="b8d7a1efb1ba10884791ef736bf0e45e" ns2:_="" ns3:_="">
    <xsd:import namespace="a04940e1-2e5b-42ec-91b1-a882e7e422cb"/>
    <xsd:import namespace="63389af4-12e4-49be-ba25-9ea2cc2f71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Audience" minOccurs="0"/>
                <xsd:element ref="ns2:Locations" minOccurs="0"/>
                <xsd:element ref="ns2:FileTyp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940e1-2e5b-42ec-91b1-a882e7e422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udience" ma:index="20" nillable="true" ma:displayName="Audience" ma:format="Dropdown" ma:internalName="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YP"/>
                    <xsd:enumeration value="MidLife"/>
                    <xsd:enumeration value="Retirement Transition"/>
                    <xsd:enumeration value="LSEG"/>
                    <xsd:enumeration value="Ethnically Diverse"/>
                    <xsd:enumeration value="Disabled"/>
                    <xsd:enumeration value="Long Term Condition"/>
                    <xsd:enumeration value="Women and Girls"/>
                    <xsd:enumeration value="Mental Health"/>
                    <xsd:enumeration value="Active Travel"/>
                    <xsd:enumeration value="Health"/>
                    <xsd:enumeration value="Covid"/>
                    <xsd:enumeration value="Active Workplaces"/>
                    <xsd:enumeration value="LGBTQ+"/>
                    <xsd:enumeration value="Crime"/>
                    <xsd:enumeration value="Environments"/>
                    <xsd:enumeration value="Workforce"/>
                  </xsd:restriction>
                </xsd:simpleType>
              </xsd:element>
            </xsd:sequence>
          </xsd:extension>
        </xsd:complexContent>
      </xsd:complexType>
    </xsd:element>
    <xsd:element name="Locations" ma:index="21" nillable="true" ma:displayName="Locations" ma:format="Dropdown" ma:internalName="Location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ational/Global"/>
                    <xsd:enumeration value="South West"/>
                    <xsd:enumeration value="Devonwide"/>
                    <xsd:enumeration value="East Devon"/>
                    <xsd:enumeration value="Exeter"/>
                    <xsd:enumeration value="Mid Devon"/>
                    <xsd:enumeration value="North Devon"/>
                    <xsd:enumeration value="Plymouth"/>
                    <xsd:enumeration value="South Hams"/>
                    <xsd:enumeration value="Teignbridge"/>
                    <xsd:enumeration value="Torbay"/>
                    <xsd:enumeration value="Torridge"/>
                    <xsd:enumeration value="West Devon"/>
                  </xsd:restriction>
                </xsd:simpleType>
              </xsd:element>
            </xsd:sequence>
          </xsd:extension>
        </xsd:complexContent>
      </xsd:complexType>
    </xsd:element>
    <xsd:element name="FileType" ma:index="22" nillable="true" ma:displayName="Insight Type" ma:format="Dropdown" ma:internalName="File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ternal Report"/>
                    <xsd:enumeration value="Dataset"/>
                    <xsd:enumeration value="Internal Report"/>
                    <xsd:enumeration value="Internal Story"/>
                  </xsd:restriction>
                </xsd:simpleType>
              </xsd:element>
            </xsd:sequence>
          </xsd:extension>
        </xsd:complexContent>
      </xsd:complex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89af4-12e4-49be-ba25-9ea2cc2f71b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tions xmlns="a04940e1-2e5b-42ec-91b1-a882e7e422cb"/>
    <Audience xmlns="a04940e1-2e5b-42ec-91b1-a882e7e422cb"/>
    <FileType xmlns="a04940e1-2e5b-42ec-91b1-a882e7e422cb"/>
  </documentManagement>
</p:properties>
</file>

<file path=customXml/itemProps1.xml><?xml version="1.0" encoding="utf-8"?>
<ds:datastoreItem xmlns:ds="http://schemas.openxmlformats.org/officeDocument/2006/customXml" ds:itemID="{40918A32-AE05-4403-AC75-FB617EC90BF8}"/>
</file>

<file path=customXml/itemProps2.xml><?xml version="1.0" encoding="utf-8"?>
<ds:datastoreItem xmlns:ds="http://schemas.openxmlformats.org/officeDocument/2006/customXml" ds:itemID="{A26A3E4E-5C54-4FE6-9ED3-4FC5E932DF0E}"/>
</file>

<file path=customXml/itemProps3.xml><?xml version="1.0" encoding="utf-8"?>
<ds:datastoreItem xmlns:ds="http://schemas.openxmlformats.org/officeDocument/2006/customXml" ds:itemID="{C730AC14-037F-48E2-A4D0-A00EC63D8C52}"/>
</file>

<file path=docProps/app.xml><?xml version="1.0" encoding="utf-8"?>
<Properties xmlns="http://schemas.openxmlformats.org/officeDocument/2006/extended-properties" xmlns:vt="http://schemas.openxmlformats.org/officeDocument/2006/docPropsVTypes">
  <Template>AD theme</Template>
  <TotalTime>0</TotalTime>
  <Words>697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AD theme</vt:lpstr>
      <vt:lpstr>Active Lives Survey, Children and Young People  ALSCYP</vt:lpstr>
      <vt:lpstr>STEP 1:  Once you hear from Active Devon that your setting has been selected to be part of the random sample</vt:lpstr>
      <vt:lpstr>STEP 2: When you feel you have a basic understanding of the work involved.</vt:lpstr>
      <vt:lpstr>STEP 3: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Lives Survey, Children and Young People  ALSCYP</dc:title>
  <dc:creator>Perrin Fox</dc:creator>
  <cp:lastModifiedBy>Perrin Fox</cp:lastModifiedBy>
  <cp:revision>1</cp:revision>
  <dcterms:created xsi:type="dcterms:W3CDTF">2021-08-25T10:19:29Z</dcterms:created>
  <dcterms:modified xsi:type="dcterms:W3CDTF">2021-08-25T10:56:47Z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0x010100A1E549B0D3DA834AB3DC2C16C41C195C</vt:lpwstr>
  </property>
</Properties>
</file>